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2084808"/>
            <a:ext cx="9288593" cy="1360170"/>
          </a:xfrm>
          <a:prstGeom prst="rect">
            <a:avLst/>
          </a:prstGeom>
        </p:spPr>
        <p:txBody>
          <a:bodyPr anchor="t" rtlCol="false" tIns="0" lIns="0" bIns="0" rIns="0">
            <a:spAutoFit/>
          </a:bodyPr>
          <a:lstStyle/>
          <a:p>
            <a:pPr>
              <a:lnSpc>
                <a:spcPts val="10560"/>
              </a:lnSpc>
            </a:pPr>
            <a:r>
              <a:rPr lang="en-US" sz="9600">
                <a:solidFill>
                  <a:srgbClr val="1211CA"/>
                </a:solidFill>
                <a:latin typeface="Montserrat Ultra-Bold"/>
              </a:rPr>
              <a:t>LAPORAN</a:t>
            </a:r>
          </a:p>
        </p:txBody>
      </p:sp>
      <p:sp>
        <p:nvSpPr>
          <p:cNvPr name="TextBox 6" id="6"/>
          <p:cNvSpPr txBox="true"/>
          <p:nvPr/>
        </p:nvSpPr>
        <p:spPr>
          <a:xfrm rot="0">
            <a:off x="2829775" y="3310972"/>
            <a:ext cx="13546718" cy="2693670"/>
          </a:xfrm>
          <a:prstGeom prst="rect">
            <a:avLst/>
          </a:prstGeom>
        </p:spPr>
        <p:txBody>
          <a:bodyPr anchor="t" rtlCol="false" tIns="0" lIns="0" bIns="0" rIns="0">
            <a:spAutoFit/>
          </a:bodyPr>
          <a:lstStyle/>
          <a:p>
            <a:pPr>
              <a:lnSpc>
                <a:spcPts val="10560"/>
              </a:lnSpc>
            </a:pPr>
            <a:r>
              <a:rPr lang="en-US" sz="9600">
                <a:solidFill>
                  <a:srgbClr val="F9B314"/>
                </a:solidFill>
                <a:latin typeface="Montserrat Ultra-Bold"/>
              </a:rPr>
              <a:t>PROJEK UTS MACHINE LEARNING</a:t>
            </a:r>
          </a:p>
        </p:txBody>
      </p:sp>
      <p:sp>
        <p:nvSpPr>
          <p:cNvPr name="TextBox 7" id="7"/>
          <p:cNvSpPr txBox="true"/>
          <p:nvPr/>
        </p:nvSpPr>
        <p:spPr>
          <a:xfrm rot="-5400000">
            <a:off x="-775100" y="6890150"/>
            <a:ext cx="3974630" cy="481330"/>
          </a:xfrm>
          <a:prstGeom prst="rect">
            <a:avLst/>
          </a:prstGeom>
        </p:spPr>
        <p:txBody>
          <a:bodyPr anchor="t" rtlCol="false" tIns="0" lIns="0" bIns="0" rIns="0">
            <a:spAutoFit/>
          </a:bodyPr>
          <a:lstStyle/>
          <a:p>
            <a:pPr>
              <a:lnSpc>
                <a:spcPts val="3920"/>
              </a:lnSpc>
            </a:pPr>
            <a:r>
              <a:rPr lang="en-US" sz="2800">
                <a:solidFill>
                  <a:srgbClr val="101010"/>
                </a:solidFill>
                <a:latin typeface="Montserrat Classic"/>
              </a:rPr>
              <a:t>Kelompok 1</a:t>
            </a:r>
          </a:p>
        </p:txBody>
      </p:sp>
      <p:sp>
        <p:nvSpPr>
          <p:cNvPr name="TextBox 8" id="8"/>
          <p:cNvSpPr txBox="true"/>
          <p:nvPr/>
        </p:nvSpPr>
        <p:spPr>
          <a:xfrm rot="0">
            <a:off x="2829775" y="7073665"/>
            <a:ext cx="10043135" cy="2462530"/>
          </a:xfrm>
          <a:prstGeom prst="rect">
            <a:avLst/>
          </a:prstGeom>
        </p:spPr>
        <p:txBody>
          <a:bodyPr anchor="t" rtlCol="false" tIns="0" lIns="0" bIns="0" rIns="0">
            <a:spAutoFit/>
          </a:bodyPr>
          <a:lstStyle/>
          <a:p>
            <a:pPr>
              <a:lnSpc>
                <a:spcPts val="3920"/>
              </a:lnSpc>
            </a:pPr>
            <a:r>
              <a:rPr lang="en-US" sz="2800" spc="963">
                <a:solidFill>
                  <a:srgbClr val="101010"/>
                </a:solidFill>
                <a:latin typeface="Montserrat Classic"/>
              </a:rPr>
              <a:t>GIDEON BAHTERA A.P. - 210711250</a:t>
            </a:r>
          </a:p>
          <a:p>
            <a:pPr>
              <a:lnSpc>
                <a:spcPts val="3920"/>
              </a:lnSpc>
            </a:pPr>
            <a:r>
              <a:rPr lang="en-US" sz="2800" spc="963">
                <a:solidFill>
                  <a:srgbClr val="101010"/>
                </a:solidFill>
                <a:latin typeface="Montserrat Classic"/>
              </a:rPr>
              <a:t>KLASIK S.K.M. TAIDI - 210711185</a:t>
            </a:r>
          </a:p>
          <a:p>
            <a:pPr>
              <a:lnSpc>
                <a:spcPts val="3920"/>
              </a:lnSpc>
            </a:pPr>
          </a:p>
          <a:p>
            <a:pPr>
              <a:lnSpc>
                <a:spcPts val="3920"/>
              </a:lnSpc>
            </a:pPr>
          </a:p>
          <a:p>
            <a:pPr>
              <a:lnSpc>
                <a:spcPts val="3920"/>
              </a:lnSpc>
            </a:pPr>
          </a:p>
        </p:txBody>
      </p:sp>
      <p:grpSp>
        <p:nvGrpSpPr>
          <p:cNvPr name="Group 9" id="9"/>
          <p:cNvGrpSpPr/>
          <p:nvPr/>
        </p:nvGrpSpPr>
        <p:grpSpPr>
          <a:xfrm rot="0">
            <a:off x="14500955" y="1743687"/>
            <a:ext cx="2758345" cy="245871"/>
            <a:chOff x="0" y="0"/>
            <a:chExt cx="726478" cy="64756"/>
          </a:xfrm>
        </p:grpSpPr>
        <p:sp>
          <p:nvSpPr>
            <p:cNvPr name="Freeform 10" id="10"/>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1" id="11"/>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13000" y="1368274"/>
            <a:ext cx="10883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Rancangan Model Pembelajaran Mesin</a:t>
            </a:r>
          </a:p>
        </p:txBody>
      </p:sp>
      <p:sp>
        <p:nvSpPr>
          <p:cNvPr name="TextBox 6" id="6"/>
          <p:cNvSpPr txBox="true"/>
          <p:nvPr/>
        </p:nvSpPr>
        <p:spPr>
          <a:xfrm rot="0">
            <a:off x="4600181" y="5476875"/>
            <a:ext cx="12659119" cy="1019239"/>
          </a:xfrm>
          <a:prstGeom prst="rect">
            <a:avLst/>
          </a:prstGeom>
        </p:spPr>
        <p:txBody>
          <a:bodyPr anchor="t" rtlCol="false" tIns="0" lIns="0" bIns="0" rIns="0">
            <a:spAutoFit/>
          </a:bodyPr>
          <a:lstStyle/>
          <a:p>
            <a:pPr algn="r">
              <a:lnSpc>
                <a:spcPts val="8396"/>
              </a:lnSpc>
            </a:pPr>
            <a:r>
              <a:rPr lang="en-US" sz="5997">
                <a:solidFill>
                  <a:srgbClr val="101010"/>
                </a:solidFill>
                <a:latin typeface="Montserrat Classic Bold"/>
              </a:rPr>
              <a:t>Bagian Tugas Klasifikasi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844103"/>
            <a:ext cx="10875611" cy="2832190"/>
          </a:xfrm>
          <a:custGeom>
            <a:avLst/>
            <a:gdLst/>
            <a:ahLst/>
            <a:cxnLst/>
            <a:rect r="r" b="b" t="t" l="l"/>
            <a:pathLst>
              <a:path h="2832190" w="10875611">
                <a:moveTo>
                  <a:pt x="0" y="0"/>
                </a:moveTo>
                <a:lnTo>
                  <a:pt x="10875611" y="0"/>
                </a:lnTo>
                <a:lnTo>
                  <a:pt x="10875611" y="2832190"/>
                </a:lnTo>
                <a:lnTo>
                  <a:pt x="0" y="2832190"/>
                </a:lnTo>
                <a:lnTo>
                  <a:pt x="0" y="0"/>
                </a:lnTo>
                <a:close/>
              </a:path>
            </a:pathLst>
          </a:custGeom>
          <a:blipFill>
            <a:blip r:embed="rId2"/>
            <a:stretch>
              <a:fillRect l="0" t="0" r="0" b="0"/>
            </a:stretch>
          </a:blipFill>
        </p:spPr>
      </p:sp>
      <p:sp>
        <p:nvSpPr>
          <p:cNvPr name="Freeform 9" id="9"/>
          <p:cNvSpPr/>
          <p:nvPr/>
        </p:nvSpPr>
        <p:spPr>
          <a:xfrm flipH="false" flipV="false" rot="0">
            <a:off x="10146848" y="5220643"/>
            <a:ext cx="7112452" cy="1969308"/>
          </a:xfrm>
          <a:custGeom>
            <a:avLst/>
            <a:gdLst/>
            <a:ahLst/>
            <a:cxnLst/>
            <a:rect r="r" b="b" t="t" l="l"/>
            <a:pathLst>
              <a:path h="1969308" w="7112452">
                <a:moveTo>
                  <a:pt x="0" y="0"/>
                </a:moveTo>
                <a:lnTo>
                  <a:pt x="7112452" y="0"/>
                </a:lnTo>
                <a:lnTo>
                  <a:pt x="7112452" y="1969308"/>
                </a:lnTo>
                <a:lnTo>
                  <a:pt x="0" y="1969308"/>
                </a:lnTo>
                <a:lnTo>
                  <a:pt x="0" y="0"/>
                </a:lnTo>
                <a:close/>
              </a:path>
            </a:pathLst>
          </a:custGeom>
          <a:blipFill>
            <a:blip r:embed="rId3"/>
            <a:stretch>
              <a:fillRect l="0" t="0" r="0" b="0"/>
            </a:stretch>
          </a:blipFill>
        </p:spPr>
      </p:sp>
      <p:sp>
        <p:nvSpPr>
          <p:cNvPr name="TextBox 10" id="10"/>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1" id="11"/>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(KNN)</a:t>
            </a:r>
          </a:p>
        </p:txBody>
      </p:sp>
      <p:sp>
        <p:nvSpPr>
          <p:cNvPr name="TextBox 12" id="12"/>
          <p:cNvSpPr txBox="true"/>
          <p:nvPr/>
        </p:nvSpPr>
        <p:spPr>
          <a:xfrm rot="0">
            <a:off x="1028700" y="4609618"/>
            <a:ext cx="6755431" cy="15906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import dari library yang dibutuhkan dalam model pembelajaran mesin. </a:t>
            </a:r>
          </a:p>
        </p:txBody>
      </p:sp>
      <p:sp>
        <p:nvSpPr>
          <p:cNvPr name="TextBox 13" id="13"/>
          <p:cNvSpPr txBox="true"/>
          <p:nvPr/>
        </p:nvSpPr>
        <p:spPr>
          <a:xfrm rot="0">
            <a:off x="10146848" y="7123276"/>
            <a:ext cx="7112452" cy="21240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Selanjutnya membuat Pipeline untuk model KNN yang terdiri dari data scaling, feature selection, dan classifier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844103"/>
            <a:ext cx="10996730" cy="4930641"/>
          </a:xfrm>
          <a:custGeom>
            <a:avLst/>
            <a:gdLst/>
            <a:ahLst/>
            <a:cxnLst/>
            <a:rect r="r" b="b" t="t" l="l"/>
            <a:pathLst>
              <a:path h="4930641" w="10996730">
                <a:moveTo>
                  <a:pt x="0" y="0"/>
                </a:moveTo>
                <a:lnTo>
                  <a:pt x="10996730" y="0"/>
                </a:lnTo>
                <a:lnTo>
                  <a:pt x="10996730" y="4930641"/>
                </a:lnTo>
                <a:lnTo>
                  <a:pt x="0" y="4930641"/>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(KNN)</a:t>
            </a:r>
          </a:p>
        </p:txBody>
      </p:sp>
      <p:sp>
        <p:nvSpPr>
          <p:cNvPr name="TextBox 11" id="11"/>
          <p:cNvSpPr txBox="true"/>
          <p:nvPr/>
        </p:nvSpPr>
        <p:spPr>
          <a:xfrm rot="0">
            <a:off x="7779618" y="7134225"/>
            <a:ext cx="8491625" cy="21240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Membuat parameter grid dari Pipeline sebelumnya mulai dari step feature selection hingga parameter algoritme classifier KNN.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70640" y="1844103"/>
            <a:ext cx="11288660" cy="3502888"/>
          </a:xfrm>
          <a:custGeom>
            <a:avLst/>
            <a:gdLst/>
            <a:ahLst/>
            <a:cxnLst/>
            <a:rect r="r" b="b" t="t" l="l"/>
            <a:pathLst>
              <a:path h="3502888" w="11288660">
                <a:moveTo>
                  <a:pt x="0" y="0"/>
                </a:moveTo>
                <a:lnTo>
                  <a:pt x="11288660" y="0"/>
                </a:lnTo>
                <a:lnTo>
                  <a:pt x="11288660" y="3502888"/>
                </a:lnTo>
                <a:lnTo>
                  <a:pt x="0" y="3502888"/>
                </a:lnTo>
                <a:lnTo>
                  <a:pt x="0" y="0"/>
                </a:lnTo>
                <a:close/>
              </a:path>
            </a:pathLst>
          </a:custGeom>
          <a:blipFill>
            <a:blip r:embed="rId2"/>
            <a:stretch>
              <a:fillRect l="0" t="0" r="0" b="0"/>
            </a:stretch>
          </a:blipFill>
        </p:spPr>
      </p:sp>
      <p:sp>
        <p:nvSpPr>
          <p:cNvPr name="Freeform 9" id="9"/>
          <p:cNvSpPr/>
          <p:nvPr/>
        </p:nvSpPr>
        <p:spPr>
          <a:xfrm flipH="false" flipV="false" rot="0">
            <a:off x="8332789" y="5600700"/>
            <a:ext cx="8926511" cy="1614588"/>
          </a:xfrm>
          <a:custGeom>
            <a:avLst/>
            <a:gdLst/>
            <a:ahLst/>
            <a:cxnLst/>
            <a:rect r="r" b="b" t="t" l="l"/>
            <a:pathLst>
              <a:path h="1614588" w="8926511">
                <a:moveTo>
                  <a:pt x="0" y="0"/>
                </a:moveTo>
                <a:lnTo>
                  <a:pt x="8926511" y="0"/>
                </a:lnTo>
                <a:lnTo>
                  <a:pt x="8926511" y="1614588"/>
                </a:lnTo>
                <a:lnTo>
                  <a:pt x="0" y="1614588"/>
                </a:lnTo>
                <a:lnTo>
                  <a:pt x="0" y="0"/>
                </a:lnTo>
                <a:close/>
              </a:path>
            </a:pathLst>
          </a:custGeom>
          <a:blipFill>
            <a:blip r:embed="rId3"/>
            <a:stretch>
              <a:fillRect l="0" t="0" r="0" b="0"/>
            </a:stretch>
          </a:blipFill>
        </p:spPr>
      </p:sp>
      <p:sp>
        <p:nvSpPr>
          <p:cNvPr name="TextBox 10" id="10"/>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1" id="11"/>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(KNN)</a:t>
            </a:r>
          </a:p>
        </p:txBody>
      </p:sp>
      <p:sp>
        <p:nvSpPr>
          <p:cNvPr name="TextBox 12" id="12"/>
          <p:cNvSpPr txBox="true"/>
          <p:nvPr/>
        </p:nvSpPr>
        <p:spPr>
          <a:xfrm rot="0">
            <a:off x="1028700" y="5534025"/>
            <a:ext cx="7026406" cy="37242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Membuat GSCV yang digunakan untuk mencari model terbaik dengan metode validasi StratifiedKFold CV.</a:t>
            </a:r>
          </a:p>
          <a:p>
            <a:pPr>
              <a:lnSpc>
                <a:spcPts val="4200"/>
              </a:lnSpc>
            </a:pPr>
            <a:r>
              <a:rPr lang="en-US" sz="3000">
                <a:solidFill>
                  <a:srgbClr val="101010"/>
                </a:solidFill>
                <a:latin typeface="Montserrat Classic"/>
              </a:rPr>
              <a:t>Lalu menampilkan best model, selected features, dan akurasi pada test 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844103"/>
            <a:ext cx="10603286" cy="2451011"/>
          </a:xfrm>
          <a:custGeom>
            <a:avLst/>
            <a:gdLst/>
            <a:ahLst/>
            <a:cxnLst/>
            <a:rect r="r" b="b" t="t" l="l"/>
            <a:pathLst>
              <a:path h="2451011" w="10603286">
                <a:moveTo>
                  <a:pt x="0" y="0"/>
                </a:moveTo>
                <a:lnTo>
                  <a:pt x="10603286" y="0"/>
                </a:lnTo>
                <a:lnTo>
                  <a:pt x="10603286" y="2451011"/>
                </a:lnTo>
                <a:lnTo>
                  <a:pt x="0" y="2451011"/>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(DT)</a:t>
            </a:r>
          </a:p>
        </p:txBody>
      </p:sp>
      <p:sp>
        <p:nvSpPr>
          <p:cNvPr name="TextBox 11" id="11"/>
          <p:cNvSpPr txBox="true"/>
          <p:nvPr/>
        </p:nvSpPr>
        <p:spPr>
          <a:xfrm rot="0">
            <a:off x="1028700" y="4418939"/>
            <a:ext cx="10603286" cy="21240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Untuk model DT, kita akan mengimport library yang dibutuhkan, Selanjutnya membuat Pipeline untuk model DT yang terdiri dari data scaling, feature selection, dan classifier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9" id="9"/>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(DT)</a:t>
            </a:r>
          </a:p>
        </p:txBody>
      </p:sp>
      <p:sp>
        <p:nvSpPr>
          <p:cNvPr name="Freeform 10" id="10"/>
          <p:cNvSpPr/>
          <p:nvPr/>
        </p:nvSpPr>
        <p:spPr>
          <a:xfrm flipH="false" flipV="false" rot="0">
            <a:off x="1250463" y="1844103"/>
            <a:ext cx="11064307" cy="4352671"/>
          </a:xfrm>
          <a:custGeom>
            <a:avLst/>
            <a:gdLst/>
            <a:ahLst/>
            <a:cxnLst/>
            <a:rect r="r" b="b" t="t" l="l"/>
            <a:pathLst>
              <a:path h="4352671" w="11064307">
                <a:moveTo>
                  <a:pt x="0" y="0"/>
                </a:moveTo>
                <a:lnTo>
                  <a:pt x="11064307" y="0"/>
                </a:lnTo>
                <a:lnTo>
                  <a:pt x="11064307" y="4352671"/>
                </a:lnTo>
                <a:lnTo>
                  <a:pt x="0" y="4352671"/>
                </a:lnTo>
                <a:lnTo>
                  <a:pt x="0" y="0"/>
                </a:lnTo>
                <a:close/>
              </a:path>
            </a:pathLst>
          </a:custGeom>
          <a:blipFill>
            <a:blip r:embed="rId2"/>
            <a:stretch>
              <a:fillRect l="0" t="0" r="0" b="0"/>
            </a:stretch>
          </a:blipFill>
        </p:spPr>
      </p:sp>
      <p:sp>
        <p:nvSpPr>
          <p:cNvPr name="TextBox 11" id="11"/>
          <p:cNvSpPr txBox="true"/>
          <p:nvPr/>
        </p:nvSpPr>
        <p:spPr>
          <a:xfrm rot="0">
            <a:off x="8767675" y="6577774"/>
            <a:ext cx="8491625" cy="21240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Membuat parameter grid dari Pipeline sebelumnya mulai dari step feature selection hingga parameter algoritme classifier Decision Tree.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34986" y="1598232"/>
            <a:ext cx="11179784" cy="3550535"/>
          </a:xfrm>
          <a:custGeom>
            <a:avLst/>
            <a:gdLst/>
            <a:ahLst/>
            <a:cxnLst/>
            <a:rect r="r" b="b" t="t" l="l"/>
            <a:pathLst>
              <a:path h="3550535" w="11179784">
                <a:moveTo>
                  <a:pt x="0" y="0"/>
                </a:moveTo>
                <a:lnTo>
                  <a:pt x="11179784" y="0"/>
                </a:lnTo>
                <a:lnTo>
                  <a:pt x="11179784" y="3550535"/>
                </a:lnTo>
                <a:lnTo>
                  <a:pt x="0" y="3550535"/>
                </a:lnTo>
                <a:lnTo>
                  <a:pt x="0" y="0"/>
                </a:lnTo>
                <a:close/>
              </a:path>
            </a:pathLst>
          </a:custGeom>
          <a:blipFill>
            <a:blip r:embed="rId2"/>
            <a:stretch>
              <a:fillRect l="0" t="0" r="0" b="0"/>
            </a:stretch>
          </a:blipFill>
        </p:spPr>
      </p:sp>
      <p:sp>
        <p:nvSpPr>
          <p:cNvPr name="Freeform 9" id="9"/>
          <p:cNvSpPr/>
          <p:nvPr/>
        </p:nvSpPr>
        <p:spPr>
          <a:xfrm flipH="false" flipV="false" rot="0">
            <a:off x="1134986" y="5148767"/>
            <a:ext cx="8792463" cy="2182377"/>
          </a:xfrm>
          <a:custGeom>
            <a:avLst/>
            <a:gdLst/>
            <a:ahLst/>
            <a:cxnLst/>
            <a:rect r="r" b="b" t="t" l="l"/>
            <a:pathLst>
              <a:path h="2182377" w="8792463">
                <a:moveTo>
                  <a:pt x="0" y="0"/>
                </a:moveTo>
                <a:lnTo>
                  <a:pt x="8792463" y="0"/>
                </a:lnTo>
                <a:lnTo>
                  <a:pt x="8792463" y="2182378"/>
                </a:lnTo>
                <a:lnTo>
                  <a:pt x="0" y="2182378"/>
                </a:lnTo>
                <a:lnTo>
                  <a:pt x="0" y="0"/>
                </a:lnTo>
                <a:close/>
              </a:path>
            </a:pathLst>
          </a:custGeom>
          <a:blipFill>
            <a:blip r:embed="rId3"/>
            <a:stretch>
              <a:fillRect l="0" t="0" r="0" b="0"/>
            </a:stretch>
          </a:blipFill>
        </p:spPr>
      </p:sp>
      <p:sp>
        <p:nvSpPr>
          <p:cNvPr name="TextBox 10" id="10"/>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1" id="11"/>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Klasifikasi</a:t>
            </a:r>
          </a:p>
          <a:p>
            <a:pPr algn="r">
              <a:lnSpc>
                <a:spcPts val="5040"/>
              </a:lnSpc>
            </a:pPr>
            <a:r>
              <a:rPr lang="en-US" sz="3600">
                <a:solidFill>
                  <a:srgbClr val="101010"/>
                </a:solidFill>
                <a:latin typeface="Montserrat Classic Bold"/>
              </a:rPr>
              <a:t>Data Scaling (DT)</a:t>
            </a:r>
          </a:p>
        </p:txBody>
      </p:sp>
      <p:sp>
        <p:nvSpPr>
          <p:cNvPr name="TextBox 12" id="12"/>
          <p:cNvSpPr txBox="true"/>
          <p:nvPr/>
        </p:nvSpPr>
        <p:spPr>
          <a:xfrm rot="0">
            <a:off x="10486490" y="5282117"/>
            <a:ext cx="6772810" cy="31908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Membuat GSCV yang digunakan untuk mencari model terbaik dengan metode StratifiedKFold CV.</a:t>
            </a:r>
          </a:p>
          <a:p>
            <a:pPr>
              <a:lnSpc>
                <a:spcPts val="4200"/>
              </a:lnSpc>
            </a:pPr>
            <a:r>
              <a:rPr lang="en-US" sz="3000">
                <a:solidFill>
                  <a:srgbClr val="101010"/>
                </a:solidFill>
                <a:latin typeface="Montserrat Classic"/>
              </a:rPr>
              <a:t>Lalu menampilkan best model, selected features, dan akurasi pada test set.</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13000" y="1368274"/>
            <a:ext cx="10883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Rancangan Evaluasi Model</a:t>
            </a:r>
          </a:p>
        </p:txBody>
      </p:sp>
      <p:sp>
        <p:nvSpPr>
          <p:cNvPr name="TextBox 6" id="6"/>
          <p:cNvSpPr txBox="true"/>
          <p:nvPr/>
        </p:nvSpPr>
        <p:spPr>
          <a:xfrm rot="0">
            <a:off x="4600181" y="5476875"/>
            <a:ext cx="12659119" cy="1019239"/>
          </a:xfrm>
          <a:prstGeom prst="rect">
            <a:avLst/>
          </a:prstGeom>
        </p:spPr>
        <p:txBody>
          <a:bodyPr anchor="t" rtlCol="false" tIns="0" lIns="0" bIns="0" rIns="0">
            <a:spAutoFit/>
          </a:bodyPr>
          <a:lstStyle/>
          <a:p>
            <a:pPr algn="r">
              <a:lnSpc>
                <a:spcPts val="8396"/>
              </a:lnSpc>
            </a:pPr>
            <a:r>
              <a:rPr lang="en-US" sz="5997">
                <a:solidFill>
                  <a:srgbClr val="101010"/>
                </a:solidFill>
                <a:latin typeface="Montserrat Classic Bold"/>
              </a:rPr>
              <a:t>Bagian Tugas Klasifikasi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398207"/>
            <a:ext cx="11550139" cy="5696497"/>
          </a:xfrm>
          <a:custGeom>
            <a:avLst/>
            <a:gdLst/>
            <a:ahLst/>
            <a:cxnLst/>
            <a:rect r="r" b="b" t="t" l="l"/>
            <a:pathLst>
              <a:path h="5696497" w="11550139">
                <a:moveTo>
                  <a:pt x="0" y="0"/>
                </a:moveTo>
                <a:lnTo>
                  <a:pt x="11550139" y="0"/>
                </a:lnTo>
                <a:lnTo>
                  <a:pt x="11550139" y="5696497"/>
                </a:lnTo>
                <a:lnTo>
                  <a:pt x="0" y="5696497"/>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(KNN)</a:t>
            </a:r>
          </a:p>
        </p:txBody>
      </p:sp>
      <p:sp>
        <p:nvSpPr>
          <p:cNvPr name="TextBox 11" id="11"/>
          <p:cNvSpPr txBox="true"/>
          <p:nvPr/>
        </p:nvSpPr>
        <p:spPr>
          <a:xfrm rot="0">
            <a:off x="1028700" y="7134225"/>
            <a:ext cx="10689453" cy="10572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Menampilkan confusion matrix dan classification report untuk KNN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303361"/>
            <a:ext cx="11400496" cy="5823571"/>
          </a:xfrm>
          <a:custGeom>
            <a:avLst/>
            <a:gdLst/>
            <a:ahLst/>
            <a:cxnLst/>
            <a:rect r="r" b="b" t="t" l="l"/>
            <a:pathLst>
              <a:path h="5823571" w="11400496">
                <a:moveTo>
                  <a:pt x="0" y="0"/>
                </a:moveTo>
                <a:lnTo>
                  <a:pt x="11400496" y="0"/>
                </a:lnTo>
                <a:lnTo>
                  <a:pt x="11400496" y="5823571"/>
                </a:lnTo>
                <a:lnTo>
                  <a:pt x="0" y="5823571"/>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(DT)</a:t>
            </a:r>
          </a:p>
        </p:txBody>
      </p:sp>
      <p:sp>
        <p:nvSpPr>
          <p:cNvPr name="TextBox 11" id="11"/>
          <p:cNvSpPr txBox="true"/>
          <p:nvPr/>
        </p:nvSpPr>
        <p:spPr>
          <a:xfrm rot="0">
            <a:off x="1028700" y="7134225"/>
            <a:ext cx="10689453" cy="10572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Menampilkan confusion matrix dan classification report untuk Decision Tree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144000" y="1368274"/>
            <a:ext cx="7752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Deskripsi</a:t>
            </a:r>
          </a:p>
          <a:p>
            <a:pPr algn="r">
              <a:lnSpc>
                <a:spcPts val="11196"/>
              </a:lnSpc>
            </a:pPr>
            <a:r>
              <a:rPr lang="en-US" sz="7997">
                <a:solidFill>
                  <a:srgbClr val="101010"/>
                </a:solidFill>
                <a:latin typeface="Montserrat Classic Bold"/>
              </a:rPr>
              <a:t>Dataset</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13000" y="1368274"/>
            <a:ext cx="10883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Rancangan Model Pembelajaran Mesin</a:t>
            </a:r>
          </a:p>
        </p:txBody>
      </p:sp>
      <p:sp>
        <p:nvSpPr>
          <p:cNvPr name="TextBox 6" id="6"/>
          <p:cNvSpPr txBox="true"/>
          <p:nvPr/>
        </p:nvSpPr>
        <p:spPr>
          <a:xfrm rot="0">
            <a:off x="4237830" y="5476875"/>
            <a:ext cx="12659119" cy="1019239"/>
          </a:xfrm>
          <a:prstGeom prst="rect">
            <a:avLst/>
          </a:prstGeom>
        </p:spPr>
        <p:txBody>
          <a:bodyPr anchor="t" rtlCol="false" tIns="0" lIns="0" bIns="0" rIns="0">
            <a:spAutoFit/>
          </a:bodyPr>
          <a:lstStyle/>
          <a:p>
            <a:pPr algn="r">
              <a:lnSpc>
                <a:spcPts val="8396"/>
              </a:lnSpc>
            </a:pPr>
            <a:r>
              <a:rPr lang="en-US" sz="5997">
                <a:solidFill>
                  <a:srgbClr val="101010"/>
                </a:solidFill>
                <a:latin typeface="Montserrat Classic Bold"/>
              </a:rPr>
              <a:t>Bagian Tugas Regresi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82909"/>
            <a:ext cx="6495736" cy="1192882"/>
          </a:xfrm>
          <a:custGeom>
            <a:avLst/>
            <a:gdLst/>
            <a:ahLst/>
            <a:cxnLst/>
            <a:rect r="r" b="b" t="t" l="l"/>
            <a:pathLst>
              <a:path h="1192882" w="6495736">
                <a:moveTo>
                  <a:pt x="0" y="0"/>
                </a:moveTo>
                <a:lnTo>
                  <a:pt x="6495736" y="0"/>
                </a:lnTo>
                <a:lnTo>
                  <a:pt x="6495736" y="1192882"/>
                </a:lnTo>
                <a:lnTo>
                  <a:pt x="0" y="1192882"/>
                </a:lnTo>
                <a:lnTo>
                  <a:pt x="0" y="0"/>
                </a:lnTo>
                <a:close/>
              </a:path>
            </a:pathLst>
          </a:custGeom>
          <a:blipFill>
            <a:blip r:embed="rId2"/>
            <a:stretch>
              <a:fillRect l="-8412" t="0" r="-5557" b="-33857"/>
            </a:stretch>
          </a:blipFill>
        </p:spPr>
      </p:sp>
      <p:sp>
        <p:nvSpPr>
          <p:cNvPr name="Freeform 3" id="3"/>
          <p:cNvSpPr/>
          <p:nvPr/>
        </p:nvSpPr>
        <p:spPr>
          <a:xfrm flipH="false" flipV="false" rot="0">
            <a:off x="935990" y="4546657"/>
            <a:ext cx="6681157" cy="5115522"/>
          </a:xfrm>
          <a:custGeom>
            <a:avLst/>
            <a:gdLst/>
            <a:ahLst/>
            <a:cxnLst/>
            <a:rect r="r" b="b" t="t" l="l"/>
            <a:pathLst>
              <a:path h="5115522" w="6681157">
                <a:moveTo>
                  <a:pt x="0" y="0"/>
                </a:moveTo>
                <a:lnTo>
                  <a:pt x="6681156" y="0"/>
                </a:lnTo>
                <a:lnTo>
                  <a:pt x="6681156" y="5115522"/>
                </a:lnTo>
                <a:lnTo>
                  <a:pt x="0" y="5115522"/>
                </a:lnTo>
                <a:lnTo>
                  <a:pt x="0" y="0"/>
                </a:lnTo>
                <a:close/>
              </a:path>
            </a:pathLst>
          </a:custGeom>
          <a:blipFill>
            <a:blip r:embed="rId3"/>
            <a:stretch>
              <a:fillRect l="0" t="0" r="0" b="0"/>
            </a:stretch>
          </a:blipFill>
        </p:spPr>
      </p:sp>
      <p:sp>
        <p:nvSpPr>
          <p:cNvPr name="TextBox 4" id="4"/>
          <p:cNvSpPr txBox="true"/>
          <p:nvPr/>
        </p:nvSpPr>
        <p:spPr>
          <a:xfrm rot="0">
            <a:off x="10486490" y="5282117"/>
            <a:ext cx="6772810" cy="26574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pengecekkan nilai Outlier dari kolom price agar hasil prediksi model Algoritma akurat</a:t>
            </a:r>
          </a:p>
          <a:p>
            <a:pPr>
              <a:lnSpc>
                <a:spcPts val="4200"/>
              </a:lnSpc>
            </a:pPr>
          </a:p>
          <a:p>
            <a:pPr>
              <a:lnSpc>
                <a:spcPts val="4200"/>
              </a:lnSpc>
            </a:pPr>
          </a:p>
        </p:txBody>
      </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grpSp>
        <p:nvGrpSpPr>
          <p:cNvPr name="Group 9" id="9"/>
          <p:cNvGrpSpPr/>
          <p:nvPr/>
        </p:nvGrpSpPr>
        <p:grpSpPr>
          <a:xfrm rot="0">
            <a:off x="1028700" y="1044790"/>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3791" y="3295518"/>
            <a:ext cx="11470140" cy="3125781"/>
          </a:xfrm>
          <a:custGeom>
            <a:avLst/>
            <a:gdLst/>
            <a:ahLst/>
            <a:cxnLst/>
            <a:rect r="r" b="b" t="t" l="l"/>
            <a:pathLst>
              <a:path h="3125781" w="11470140">
                <a:moveTo>
                  <a:pt x="0" y="0"/>
                </a:moveTo>
                <a:lnTo>
                  <a:pt x="11470140" y="0"/>
                </a:lnTo>
                <a:lnTo>
                  <a:pt x="11470140" y="3125781"/>
                </a:lnTo>
                <a:lnTo>
                  <a:pt x="0" y="3125781"/>
                </a:lnTo>
                <a:lnTo>
                  <a:pt x="0" y="0"/>
                </a:lnTo>
                <a:close/>
              </a:path>
            </a:pathLst>
          </a:custGeom>
          <a:blipFill>
            <a:blip r:embed="rId2"/>
            <a:stretch>
              <a:fillRect l="0" t="0" r="0" b="0"/>
            </a:stretch>
          </a:blipFill>
        </p:spPr>
      </p:sp>
      <p:sp>
        <p:nvSpPr>
          <p:cNvPr name="TextBox 3" id="3"/>
          <p:cNvSpPr txBox="true"/>
          <p:nvPr/>
        </p:nvSpPr>
        <p:spPr>
          <a:xfrm rot="0">
            <a:off x="1313791" y="6850118"/>
            <a:ext cx="12142026" cy="2124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 Melakukan Train-Test Split dengan random state 85 dan test size 20%. kolom yang akan digunakan sebagai target adalah kolom ‘price’ sedangkan kolom category dibuang</a:t>
            </a:r>
          </a:p>
          <a:p>
            <a:pPr algn="just">
              <a:lnSpc>
                <a:spcPts val="4200"/>
              </a:lnSpc>
            </a:pPr>
          </a:p>
        </p:txBody>
      </p:sp>
      <p:sp>
        <p:nvSpPr>
          <p:cNvPr name="TextBox 4" id="4"/>
          <p:cNvSpPr txBox="true"/>
          <p:nvPr/>
        </p:nvSpPr>
        <p:spPr>
          <a:xfrm rot="0">
            <a:off x="13883453" y="188128"/>
            <a:ext cx="3375847"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Split</a:t>
            </a:r>
          </a:p>
        </p:txBody>
      </p:sp>
      <p:grpSp>
        <p:nvGrpSpPr>
          <p:cNvPr name="Group 5" id="5"/>
          <p:cNvGrpSpPr/>
          <p:nvPr/>
        </p:nvGrpSpPr>
        <p:grpSpPr>
          <a:xfrm rot="0">
            <a:off x="1313791" y="1044790"/>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13791"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91086"/>
            <a:ext cx="7953410" cy="3904828"/>
          </a:xfrm>
          <a:custGeom>
            <a:avLst/>
            <a:gdLst/>
            <a:ahLst/>
            <a:cxnLst/>
            <a:rect r="r" b="b" t="t" l="l"/>
            <a:pathLst>
              <a:path h="3904828" w="7953410">
                <a:moveTo>
                  <a:pt x="0" y="0"/>
                </a:moveTo>
                <a:lnTo>
                  <a:pt x="7953410" y="0"/>
                </a:lnTo>
                <a:lnTo>
                  <a:pt x="7953410" y="3904828"/>
                </a:lnTo>
                <a:lnTo>
                  <a:pt x="0" y="3904828"/>
                </a:lnTo>
                <a:lnTo>
                  <a:pt x="0" y="0"/>
                </a:lnTo>
                <a:close/>
              </a:path>
            </a:pathLst>
          </a:custGeom>
          <a:blipFill>
            <a:blip r:embed="rId2"/>
            <a:stretch>
              <a:fillRect l="0" t="0" r="0" b="-4246"/>
            </a:stretch>
          </a:blipFill>
        </p:spPr>
      </p:sp>
      <p:sp>
        <p:nvSpPr>
          <p:cNvPr name="TextBox 3" id="3"/>
          <p:cNvSpPr txBox="true"/>
          <p:nvPr/>
        </p:nvSpPr>
        <p:spPr>
          <a:xfrm rot="0">
            <a:off x="1028700" y="7473955"/>
            <a:ext cx="12142026" cy="2124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Pipeline untuk Linear Regression dengan scale menggunakan MinMaxScaler dan model  Machine Learning Linear Regression. Untuk parameter grid nya tidak ada</a:t>
            </a:r>
          </a:p>
          <a:p>
            <a:pPr algn="just">
              <a:lnSpc>
                <a:spcPts val="4200"/>
              </a:lnSpc>
            </a:pPr>
          </a:p>
        </p:txBody>
      </p:sp>
      <p:sp>
        <p:nvSpPr>
          <p:cNvPr name="TextBox 4" id="4"/>
          <p:cNvSpPr txBox="true"/>
          <p:nvPr/>
        </p:nvSpPr>
        <p:spPr>
          <a:xfrm rot="0">
            <a:off x="12481073" y="40957"/>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Scaling (Linear Regression)</a:t>
            </a:r>
          </a:p>
        </p:txBody>
      </p:sp>
      <p:grpSp>
        <p:nvGrpSpPr>
          <p:cNvPr name="Group 5" id="5"/>
          <p:cNvGrpSpPr/>
          <p:nvPr/>
        </p:nvGrpSpPr>
        <p:grpSpPr>
          <a:xfrm rot="0">
            <a:off x="1028700" y="1267738"/>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673966"/>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2125" y="3722524"/>
            <a:ext cx="10023696" cy="2384164"/>
          </a:xfrm>
          <a:custGeom>
            <a:avLst/>
            <a:gdLst/>
            <a:ahLst/>
            <a:cxnLst/>
            <a:rect r="r" b="b" t="t" l="l"/>
            <a:pathLst>
              <a:path h="2384164" w="10023696">
                <a:moveTo>
                  <a:pt x="0" y="0"/>
                </a:moveTo>
                <a:lnTo>
                  <a:pt x="10023696" y="0"/>
                </a:lnTo>
                <a:lnTo>
                  <a:pt x="10023696" y="2384164"/>
                </a:lnTo>
                <a:lnTo>
                  <a:pt x="0" y="2384164"/>
                </a:lnTo>
                <a:lnTo>
                  <a:pt x="0" y="0"/>
                </a:lnTo>
                <a:close/>
              </a:path>
            </a:pathLst>
          </a:custGeom>
          <a:blipFill>
            <a:blip r:embed="rId2"/>
            <a:stretch>
              <a:fillRect l="0" t="0" r="0" b="-79439"/>
            </a:stretch>
          </a:blipFill>
        </p:spPr>
      </p:sp>
      <p:sp>
        <p:nvSpPr>
          <p:cNvPr name="Freeform 3" id="3"/>
          <p:cNvSpPr/>
          <p:nvPr/>
        </p:nvSpPr>
        <p:spPr>
          <a:xfrm flipH="false" flipV="false" rot="0">
            <a:off x="542125" y="6930591"/>
            <a:ext cx="10023696" cy="2327709"/>
          </a:xfrm>
          <a:custGeom>
            <a:avLst/>
            <a:gdLst/>
            <a:ahLst/>
            <a:cxnLst/>
            <a:rect r="r" b="b" t="t" l="l"/>
            <a:pathLst>
              <a:path h="2327709" w="10023696">
                <a:moveTo>
                  <a:pt x="0" y="0"/>
                </a:moveTo>
                <a:lnTo>
                  <a:pt x="10023696" y="0"/>
                </a:lnTo>
                <a:lnTo>
                  <a:pt x="10023696" y="2327709"/>
                </a:lnTo>
                <a:lnTo>
                  <a:pt x="0" y="2327709"/>
                </a:lnTo>
                <a:lnTo>
                  <a:pt x="0" y="0"/>
                </a:lnTo>
                <a:close/>
              </a:path>
            </a:pathLst>
          </a:custGeom>
          <a:blipFill>
            <a:blip r:embed="rId3"/>
            <a:stretch>
              <a:fillRect l="0" t="0" r="0" b="-40251"/>
            </a:stretch>
          </a:blipFill>
        </p:spPr>
      </p:sp>
      <p:sp>
        <p:nvSpPr>
          <p:cNvPr name="TextBox 4" id="4"/>
          <p:cNvSpPr txBox="true"/>
          <p:nvPr/>
        </p:nvSpPr>
        <p:spPr>
          <a:xfrm rot="0">
            <a:off x="10928988" y="4335368"/>
            <a:ext cx="7026406" cy="31908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GSCV yang digunakan untuk mencari model terbaik dengan metode validasi StratifiedKFold CV.</a:t>
            </a:r>
          </a:p>
          <a:p>
            <a:pPr algn="just">
              <a:lnSpc>
                <a:spcPts val="4200"/>
              </a:lnSpc>
            </a:pPr>
            <a:r>
              <a:rPr lang="en-US" sz="3000">
                <a:solidFill>
                  <a:srgbClr val="101010"/>
                </a:solidFill>
                <a:latin typeface="Montserrat Classic"/>
              </a:rPr>
              <a:t>Lalu menampilkan best model , koefisien dan bias dari Model .</a:t>
            </a:r>
          </a:p>
        </p:txBody>
      </p:sp>
      <p:sp>
        <p:nvSpPr>
          <p:cNvPr name="TextBox 5" id="5"/>
          <p:cNvSpPr txBox="true"/>
          <p:nvPr/>
        </p:nvSpPr>
        <p:spPr>
          <a:xfrm rot="0">
            <a:off x="12302532" y="444837"/>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Scaling (Linear Regression)</a:t>
            </a:r>
          </a:p>
        </p:txBody>
      </p:sp>
      <p:grpSp>
        <p:nvGrpSpPr>
          <p:cNvPr name="Group 6" id="6"/>
          <p:cNvGrpSpPr/>
          <p:nvPr/>
        </p:nvGrpSpPr>
        <p:grpSpPr>
          <a:xfrm rot="0">
            <a:off x="719851" y="1574847"/>
            <a:ext cx="1856645" cy="68071"/>
            <a:chOff x="0" y="0"/>
            <a:chExt cx="488993" cy="17928"/>
          </a:xfrm>
        </p:grpSpPr>
        <p:sp>
          <p:nvSpPr>
            <p:cNvPr name="Freeform 7" id="7"/>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8" id="8"/>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719851"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703410"/>
            <a:ext cx="9830901" cy="3782969"/>
          </a:xfrm>
          <a:custGeom>
            <a:avLst/>
            <a:gdLst/>
            <a:ahLst/>
            <a:cxnLst/>
            <a:rect r="r" b="b" t="t" l="l"/>
            <a:pathLst>
              <a:path h="3782969" w="9830901">
                <a:moveTo>
                  <a:pt x="0" y="0"/>
                </a:moveTo>
                <a:lnTo>
                  <a:pt x="9830901" y="0"/>
                </a:lnTo>
                <a:lnTo>
                  <a:pt x="9830901" y="3782969"/>
                </a:lnTo>
                <a:lnTo>
                  <a:pt x="0" y="3782969"/>
                </a:lnTo>
                <a:lnTo>
                  <a:pt x="0" y="0"/>
                </a:lnTo>
                <a:close/>
              </a:path>
            </a:pathLst>
          </a:custGeom>
          <a:blipFill>
            <a:blip r:embed="rId2"/>
            <a:stretch>
              <a:fillRect l="0" t="0" r="0" b="0"/>
            </a:stretch>
          </a:blipFill>
        </p:spPr>
      </p:sp>
      <p:sp>
        <p:nvSpPr>
          <p:cNvPr name="TextBox 3" id="3"/>
          <p:cNvSpPr txBox="true"/>
          <p:nvPr/>
        </p:nvSpPr>
        <p:spPr>
          <a:xfrm rot="0">
            <a:off x="1028700" y="8186683"/>
            <a:ext cx="11358025" cy="15906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Pipeline untuk Ridge Regression dengan scale menggunakan StandarScaler dan model  Machine Learning Ridge  Regression</a:t>
            </a:r>
          </a:p>
        </p:txBody>
      </p:sp>
      <p:sp>
        <p:nvSpPr>
          <p:cNvPr name="TextBox 4" id="4"/>
          <p:cNvSpPr txBox="true"/>
          <p:nvPr/>
        </p:nvSpPr>
        <p:spPr>
          <a:xfrm rot="0">
            <a:off x="12302532" y="444837"/>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Scaling (Ridge Regression)</a:t>
            </a:r>
          </a:p>
        </p:txBody>
      </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81075"/>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64" y="4803894"/>
            <a:ext cx="11400496" cy="2247213"/>
          </a:xfrm>
          <a:custGeom>
            <a:avLst/>
            <a:gdLst/>
            <a:ahLst/>
            <a:cxnLst/>
            <a:rect r="r" b="b" t="t" l="l"/>
            <a:pathLst>
              <a:path h="2247213" w="11400496">
                <a:moveTo>
                  <a:pt x="0" y="0"/>
                </a:moveTo>
                <a:lnTo>
                  <a:pt x="11400496" y="0"/>
                </a:lnTo>
                <a:lnTo>
                  <a:pt x="11400496" y="2247213"/>
                </a:lnTo>
                <a:lnTo>
                  <a:pt x="0" y="2247213"/>
                </a:lnTo>
                <a:lnTo>
                  <a:pt x="0" y="0"/>
                </a:lnTo>
                <a:close/>
              </a:path>
            </a:pathLst>
          </a:custGeom>
          <a:blipFill>
            <a:blip r:embed="rId2"/>
            <a:stretch>
              <a:fillRect l="0" t="0" r="0" b="0"/>
            </a:stretch>
          </a:blipFill>
        </p:spPr>
      </p:sp>
      <p:sp>
        <p:nvSpPr>
          <p:cNvPr name="TextBox 3" id="3"/>
          <p:cNvSpPr txBox="true"/>
          <p:nvPr/>
        </p:nvSpPr>
        <p:spPr>
          <a:xfrm rot="0">
            <a:off x="1427535" y="7667625"/>
            <a:ext cx="11358025" cy="15906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parameter grid untuk Ridge Regression dengan scale menggunakan parameter alpha , tol, solver, dan random state</a:t>
            </a:r>
          </a:p>
        </p:txBody>
      </p:sp>
      <p:sp>
        <p:nvSpPr>
          <p:cNvPr name="TextBox 4" id="4"/>
          <p:cNvSpPr txBox="true"/>
          <p:nvPr/>
        </p:nvSpPr>
        <p:spPr>
          <a:xfrm rot="0">
            <a:off x="12393219" y="468594"/>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Scaling (Ridge Regression)</a:t>
            </a:r>
          </a:p>
        </p:txBody>
      </p:sp>
      <p:grpSp>
        <p:nvGrpSpPr>
          <p:cNvPr name="Group 5" id="5"/>
          <p:cNvGrpSpPr/>
          <p:nvPr/>
        </p:nvGrpSpPr>
        <p:grpSpPr>
          <a:xfrm rot="0">
            <a:off x="1385064" y="1695375"/>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85064" y="1101602"/>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7753" y="3706184"/>
            <a:ext cx="9794464" cy="2236454"/>
          </a:xfrm>
          <a:custGeom>
            <a:avLst/>
            <a:gdLst/>
            <a:ahLst/>
            <a:cxnLst/>
            <a:rect r="r" b="b" t="t" l="l"/>
            <a:pathLst>
              <a:path h="2236454" w="9794464">
                <a:moveTo>
                  <a:pt x="0" y="0"/>
                </a:moveTo>
                <a:lnTo>
                  <a:pt x="9794464" y="0"/>
                </a:lnTo>
                <a:lnTo>
                  <a:pt x="9794464" y="2236454"/>
                </a:lnTo>
                <a:lnTo>
                  <a:pt x="0" y="2236454"/>
                </a:lnTo>
                <a:lnTo>
                  <a:pt x="0" y="0"/>
                </a:lnTo>
                <a:close/>
              </a:path>
            </a:pathLst>
          </a:custGeom>
          <a:blipFill>
            <a:blip r:embed="rId2"/>
            <a:stretch>
              <a:fillRect l="0" t="0" r="0" b="-64832"/>
            </a:stretch>
          </a:blipFill>
        </p:spPr>
      </p:sp>
      <p:sp>
        <p:nvSpPr>
          <p:cNvPr name="Freeform 3" id="3"/>
          <p:cNvSpPr/>
          <p:nvPr/>
        </p:nvSpPr>
        <p:spPr>
          <a:xfrm flipH="false" flipV="false" rot="0">
            <a:off x="497753" y="6596542"/>
            <a:ext cx="9794464" cy="3092360"/>
          </a:xfrm>
          <a:custGeom>
            <a:avLst/>
            <a:gdLst/>
            <a:ahLst/>
            <a:cxnLst/>
            <a:rect r="r" b="b" t="t" l="l"/>
            <a:pathLst>
              <a:path h="3092360" w="9794464">
                <a:moveTo>
                  <a:pt x="0" y="0"/>
                </a:moveTo>
                <a:lnTo>
                  <a:pt x="9794464" y="0"/>
                </a:lnTo>
                <a:lnTo>
                  <a:pt x="9794464" y="3092360"/>
                </a:lnTo>
                <a:lnTo>
                  <a:pt x="0" y="3092360"/>
                </a:lnTo>
                <a:lnTo>
                  <a:pt x="0" y="0"/>
                </a:lnTo>
                <a:close/>
              </a:path>
            </a:pathLst>
          </a:custGeom>
          <a:blipFill>
            <a:blip r:embed="rId3"/>
            <a:stretch>
              <a:fillRect l="0" t="-930" r="-4924" b="-32587"/>
            </a:stretch>
          </a:blipFill>
        </p:spPr>
      </p:sp>
      <p:sp>
        <p:nvSpPr>
          <p:cNvPr name="TextBox 4" id="4"/>
          <p:cNvSpPr txBox="true"/>
          <p:nvPr/>
        </p:nvSpPr>
        <p:spPr>
          <a:xfrm rot="0">
            <a:off x="10952746" y="4477914"/>
            <a:ext cx="7026406" cy="53244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GSCV yang digunakan untuk mencari model terbaik dengan metode validasi StratifiedKFold CV.</a:t>
            </a:r>
          </a:p>
          <a:p>
            <a:pPr algn="just">
              <a:lnSpc>
                <a:spcPts val="4200"/>
              </a:lnSpc>
            </a:pPr>
            <a:r>
              <a:rPr lang="en-US" sz="3000">
                <a:solidFill>
                  <a:srgbClr val="101010"/>
                </a:solidFill>
                <a:latin typeface="Montserrat Classic"/>
              </a:rPr>
              <a:t>Lalu menampilkan best model yang terdiri dari nilai teroptimal dari parameter alpha, solver dan tol , Selain itu algoritma juga menampilkan koefisien dan bias  dari Model</a:t>
            </a:r>
          </a:p>
        </p:txBody>
      </p:sp>
      <p:sp>
        <p:nvSpPr>
          <p:cNvPr name="TextBox 5" id="5"/>
          <p:cNvSpPr txBox="true"/>
          <p:nvPr/>
        </p:nvSpPr>
        <p:spPr>
          <a:xfrm rot="0">
            <a:off x="12702067" y="349806"/>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Tugas Regresi</a:t>
            </a:r>
          </a:p>
          <a:p>
            <a:pPr algn="r">
              <a:lnSpc>
                <a:spcPts val="5040"/>
              </a:lnSpc>
            </a:pPr>
            <a:r>
              <a:rPr lang="en-US" sz="3600">
                <a:solidFill>
                  <a:srgbClr val="101010"/>
                </a:solidFill>
                <a:latin typeface="Montserrat Classic Bold"/>
              </a:rPr>
              <a:t>Data Scaling (Ridge Regression)</a:t>
            </a:r>
          </a:p>
        </p:txBody>
      </p:sp>
      <p:grpSp>
        <p:nvGrpSpPr>
          <p:cNvPr name="Group 6" id="6"/>
          <p:cNvGrpSpPr/>
          <p:nvPr/>
        </p:nvGrpSpPr>
        <p:grpSpPr>
          <a:xfrm rot="0">
            <a:off x="1218761" y="1883696"/>
            <a:ext cx="1856645" cy="68071"/>
            <a:chOff x="0" y="0"/>
            <a:chExt cx="488993" cy="17928"/>
          </a:xfrm>
        </p:grpSpPr>
        <p:sp>
          <p:nvSpPr>
            <p:cNvPr name="Freeform 7" id="7"/>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8" id="8"/>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18761" y="1289924"/>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13000" y="1368274"/>
            <a:ext cx="10883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Rancangan Evaluasi Model</a:t>
            </a:r>
          </a:p>
        </p:txBody>
      </p:sp>
      <p:sp>
        <p:nvSpPr>
          <p:cNvPr name="TextBox 6" id="6"/>
          <p:cNvSpPr txBox="true"/>
          <p:nvPr/>
        </p:nvSpPr>
        <p:spPr>
          <a:xfrm rot="0">
            <a:off x="4600181" y="5476875"/>
            <a:ext cx="12659119" cy="1019239"/>
          </a:xfrm>
          <a:prstGeom prst="rect">
            <a:avLst/>
          </a:prstGeom>
        </p:spPr>
        <p:txBody>
          <a:bodyPr anchor="t" rtlCol="false" tIns="0" lIns="0" bIns="0" rIns="0">
            <a:spAutoFit/>
          </a:bodyPr>
          <a:lstStyle/>
          <a:p>
            <a:pPr algn="r">
              <a:lnSpc>
                <a:spcPts val="8396"/>
              </a:lnSpc>
            </a:pPr>
            <a:r>
              <a:rPr lang="en-US" sz="5997">
                <a:solidFill>
                  <a:srgbClr val="101010"/>
                </a:solidFill>
                <a:latin typeface="Montserrat Classic Bold"/>
              </a:rPr>
              <a:t>Bagian Tugas Regresi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8046" y="6424170"/>
            <a:ext cx="7077478" cy="1120499"/>
          </a:xfrm>
          <a:custGeom>
            <a:avLst/>
            <a:gdLst/>
            <a:ahLst/>
            <a:cxnLst/>
            <a:rect r="r" b="b" t="t" l="l"/>
            <a:pathLst>
              <a:path h="1120499" w="7077478">
                <a:moveTo>
                  <a:pt x="0" y="0"/>
                </a:moveTo>
                <a:lnTo>
                  <a:pt x="7077478" y="0"/>
                </a:lnTo>
                <a:lnTo>
                  <a:pt x="7077478" y="1120499"/>
                </a:lnTo>
                <a:lnTo>
                  <a:pt x="0" y="1120499"/>
                </a:lnTo>
                <a:lnTo>
                  <a:pt x="0" y="0"/>
                </a:lnTo>
                <a:close/>
              </a:path>
            </a:pathLst>
          </a:custGeom>
          <a:blipFill>
            <a:blip r:embed="rId2"/>
            <a:stretch>
              <a:fillRect l="0" t="-228988" r="-60951" b="-2120"/>
            </a:stretch>
          </a:blipFill>
        </p:spPr>
      </p:sp>
      <p:sp>
        <p:nvSpPr>
          <p:cNvPr name="Freeform 3" id="3"/>
          <p:cNvSpPr/>
          <p:nvPr/>
        </p:nvSpPr>
        <p:spPr>
          <a:xfrm flipH="false" flipV="false" rot="0">
            <a:off x="628046" y="2865011"/>
            <a:ext cx="7077478" cy="2751401"/>
          </a:xfrm>
          <a:custGeom>
            <a:avLst/>
            <a:gdLst/>
            <a:ahLst/>
            <a:cxnLst/>
            <a:rect r="r" b="b" t="t" l="l"/>
            <a:pathLst>
              <a:path h="2751401" w="7077478">
                <a:moveTo>
                  <a:pt x="0" y="0"/>
                </a:moveTo>
                <a:lnTo>
                  <a:pt x="7077478" y="0"/>
                </a:lnTo>
                <a:lnTo>
                  <a:pt x="7077478" y="2751401"/>
                </a:lnTo>
                <a:lnTo>
                  <a:pt x="0" y="2751401"/>
                </a:lnTo>
                <a:lnTo>
                  <a:pt x="0" y="0"/>
                </a:lnTo>
                <a:close/>
              </a:path>
            </a:pathLst>
          </a:custGeom>
          <a:blipFill>
            <a:blip r:embed="rId3"/>
            <a:stretch>
              <a:fillRect l="0" t="-79439" r="-63443" b="0"/>
            </a:stretch>
          </a:blipFill>
        </p:spPr>
      </p:sp>
      <p:sp>
        <p:nvSpPr>
          <p:cNvPr name="TextBox 4" id="4"/>
          <p:cNvSpPr txBox="true"/>
          <p:nvPr/>
        </p:nvSpPr>
        <p:spPr>
          <a:xfrm rot="0">
            <a:off x="12314770" y="137097"/>
            <a:ext cx="494453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(Linear Regression)</a:t>
            </a:r>
          </a:p>
        </p:txBody>
      </p:sp>
      <p:sp>
        <p:nvSpPr>
          <p:cNvPr name="TextBox 5" id="5"/>
          <p:cNvSpPr txBox="true"/>
          <p:nvPr/>
        </p:nvSpPr>
        <p:spPr>
          <a:xfrm rot="0">
            <a:off x="9693593" y="4300095"/>
            <a:ext cx="7026406" cy="2124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Menghitung dan menampilkan nilai  dari Mean Absolute Error (MAE), Mean Squarred Error dan Root Mean Square Error  (RMSE)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2329878"/>
            <a:ext cx="16230600" cy="2593294"/>
            <a:chOff x="0" y="0"/>
            <a:chExt cx="21640800" cy="3457726"/>
          </a:xfrm>
        </p:grpSpPr>
        <p:sp>
          <p:nvSpPr>
            <p:cNvPr name="Freeform 9" id="9"/>
            <p:cNvSpPr/>
            <p:nvPr/>
          </p:nvSpPr>
          <p:spPr>
            <a:xfrm flipH="false" flipV="false" rot="0">
              <a:off x="952462" y="0"/>
              <a:ext cx="20688338" cy="3457726"/>
            </a:xfrm>
            <a:custGeom>
              <a:avLst/>
              <a:gdLst/>
              <a:ahLst/>
              <a:cxnLst/>
              <a:rect r="r" b="b" t="t" l="l"/>
              <a:pathLst>
                <a:path h="3457726" w="20688338">
                  <a:moveTo>
                    <a:pt x="0" y="0"/>
                  </a:moveTo>
                  <a:lnTo>
                    <a:pt x="20688338" y="0"/>
                  </a:lnTo>
                  <a:lnTo>
                    <a:pt x="20688338" y="3457726"/>
                  </a:lnTo>
                  <a:lnTo>
                    <a:pt x="0" y="3457726"/>
                  </a:lnTo>
                  <a:lnTo>
                    <a:pt x="0" y="0"/>
                  </a:lnTo>
                  <a:close/>
                </a:path>
              </a:pathLst>
            </a:custGeom>
            <a:blipFill>
              <a:blip r:embed="rId2"/>
              <a:stretch>
                <a:fillRect l="0" t="0" r="0" b="0"/>
              </a:stretch>
            </a:blipFill>
          </p:spPr>
        </p:sp>
        <p:sp>
          <p:nvSpPr>
            <p:cNvPr name="Freeform 10" id="10"/>
            <p:cNvSpPr/>
            <p:nvPr/>
          </p:nvSpPr>
          <p:spPr>
            <a:xfrm flipH="false" flipV="false" rot="0">
              <a:off x="0" y="12401"/>
              <a:ext cx="952462" cy="3445325"/>
            </a:xfrm>
            <a:custGeom>
              <a:avLst/>
              <a:gdLst/>
              <a:ahLst/>
              <a:cxnLst/>
              <a:rect r="r" b="b" t="t" l="l"/>
              <a:pathLst>
                <a:path h="3445325" w="952462">
                  <a:moveTo>
                    <a:pt x="0" y="0"/>
                  </a:moveTo>
                  <a:lnTo>
                    <a:pt x="952462" y="0"/>
                  </a:lnTo>
                  <a:lnTo>
                    <a:pt x="952462" y="3445325"/>
                  </a:lnTo>
                  <a:lnTo>
                    <a:pt x="0" y="3445325"/>
                  </a:lnTo>
                  <a:lnTo>
                    <a:pt x="0" y="0"/>
                  </a:lnTo>
                  <a:close/>
                </a:path>
              </a:pathLst>
            </a:custGeom>
            <a:blipFill>
              <a:blip r:embed="rId3"/>
              <a:stretch>
                <a:fillRect l="0" t="0" r="0" b="0"/>
              </a:stretch>
            </a:blipFill>
          </p:spPr>
        </p:sp>
      </p:grpSp>
      <p:sp>
        <p:nvSpPr>
          <p:cNvPr name="TextBox 11" id="11"/>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2" id="12"/>
          <p:cNvSpPr txBox="true"/>
          <p:nvPr/>
        </p:nvSpPr>
        <p:spPr>
          <a:xfrm rot="0">
            <a:off x="13769329" y="137097"/>
            <a:ext cx="3489971"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Deskripsi</a:t>
            </a:r>
          </a:p>
          <a:p>
            <a:pPr algn="r">
              <a:lnSpc>
                <a:spcPts val="5040"/>
              </a:lnSpc>
            </a:pPr>
            <a:r>
              <a:rPr lang="en-US" sz="3600">
                <a:solidFill>
                  <a:srgbClr val="101010"/>
                </a:solidFill>
                <a:latin typeface="Montserrat Classic Bold"/>
              </a:rPr>
              <a:t>Dataset</a:t>
            </a:r>
          </a:p>
        </p:txBody>
      </p:sp>
      <p:sp>
        <p:nvSpPr>
          <p:cNvPr name="TextBox 13" id="13"/>
          <p:cNvSpPr txBox="true"/>
          <p:nvPr/>
        </p:nvSpPr>
        <p:spPr>
          <a:xfrm rot="0">
            <a:off x="1028700" y="5076825"/>
            <a:ext cx="16230600" cy="4791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Feature dataset yang ada pada file ini yaitu luas tanah dalam meter persegi (squaremeters), jumlah kamar (numberofrooms), adanya halaman (hasyard), adanya kolam renang (haspool), jumlah lantai (floors), kode lokasi (citycode), eksklusivitas kawasan (citypartrange), jumlah pemilik sebelumnya (numprevowners), tahun pembuatan (made), gedung baru atau tidak (isnewbuilt), apakah memiliki pelindung badai (hasstormprotector), luas basement (basement), luas loteng (attic), luas garasi (garage), memiliki gudang atau tidak (hasstorageroom), memiliki ruang tamu atau tidak (hasguestroom), dan harga (price). sedangkan yang menjadi target dataset adalah kategori property (category).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257" y="2540394"/>
            <a:ext cx="11406608" cy="4718561"/>
          </a:xfrm>
          <a:custGeom>
            <a:avLst/>
            <a:gdLst/>
            <a:ahLst/>
            <a:cxnLst/>
            <a:rect r="r" b="b" t="t" l="l"/>
            <a:pathLst>
              <a:path h="4718561" w="11406608">
                <a:moveTo>
                  <a:pt x="0" y="0"/>
                </a:moveTo>
                <a:lnTo>
                  <a:pt x="11406607" y="0"/>
                </a:lnTo>
                <a:lnTo>
                  <a:pt x="11406607" y="4718561"/>
                </a:lnTo>
                <a:lnTo>
                  <a:pt x="0" y="4718561"/>
                </a:lnTo>
                <a:lnTo>
                  <a:pt x="0" y="0"/>
                </a:lnTo>
                <a:close/>
              </a:path>
            </a:pathLst>
          </a:custGeom>
          <a:blipFill>
            <a:blip r:embed="rId2"/>
            <a:stretch>
              <a:fillRect l="0" t="0" r="0" b="0"/>
            </a:stretch>
          </a:blipFill>
        </p:spPr>
      </p:sp>
      <p:sp>
        <p:nvSpPr>
          <p:cNvPr name="Freeform 3" id="3"/>
          <p:cNvSpPr/>
          <p:nvPr/>
        </p:nvSpPr>
        <p:spPr>
          <a:xfrm flipH="false" flipV="false" rot="0">
            <a:off x="208514" y="7524987"/>
            <a:ext cx="11198094" cy="2482085"/>
          </a:xfrm>
          <a:custGeom>
            <a:avLst/>
            <a:gdLst/>
            <a:ahLst/>
            <a:cxnLst/>
            <a:rect r="r" b="b" t="t" l="l"/>
            <a:pathLst>
              <a:path h="2482085" w="11198094">
                <a:moveTo>
                  <a:pt x="0" y="0"/>
                </a:moveTo>
                <a:lnTo>
                  <a:pt x="11198094" y="0"/>
                </a:lnTo>
                <a:lnTo>
                  <a:pt x="11198094" y="2482085"/>
                </a:lnTo>
                <a:lnTo>
                  <a:pt x="0" y="2482085"/>
                </a:lnTo>
                <a:lnTo>
                  <a:pt x="0" y="0"/>
                </a:lnTo>
                <a:close/>
              </a:path>
            </a:pathLst>
          </a:custGeom>
          <a:blipFill>
            <a:blip r:embed="rId3"/>
            <a:stretch>
              <a:fillRect l="0" t="0" r="0" b="0"/>
            </a:stretch>
          </a:blipFill>
        </p:spPr>
      </p:sp>
      <p:sp>
        <p:nvSpPr>
          <p:cNvPr name="TextBox 4" id="4"/>
          <p:cNvSpPr txBox="true"/>
          <p:nvPr/>
        </p:nvSpPr>
        <p:spPr>
          <a:xfrm rot="0">
            <a:off x="12956225" y="142200"/>
            <a:ext cx="484950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(Linear Regression)</a:t>
            </a:r>
          </a:p>
        </p:txBody>
      </p:sp>
      <p:sp>
        <p:nvSpPr>
          <p:cNvPr name="TextBox 5" id="5"/>
          <p:cNvSpPr txBox="true"/>
          <p:nvPr/>
        </p:nvSpPr>
        <p:spPr>
          <a:xfrm rot="0">
            <a:off x="11888883" y="4833000"/>
            <a:ext cx="6399117" cy="15906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Menampilkan grafik perbandingan nilai kolom price antara data asli dan prediksi</a:t>
            </a:r>
          </a:p>
        </p:txBody>
      </p:sp>
      <p:grpSp>
        <p:nvGrpSpPr>
          <p:cNvPr name="Group 6" id="6"/>
          <p:cNvGrpSpPr/>
          <p:nvPr/>
        </p:nvGrpSpPr>
        <p:grpSpPr>
          <a:xfrm rot="0">
            <a:off x="862397" y="1368981"/>
            <a:ext cx="1856645" cy="68071"/>
            <a:chOff x="0" y="0"/>
            <a:chExt cx="488993" cy="17928"/>
          </a:xfrm>
        </p:grpSpPr>
        <p:sp>
          <p:nvSpPr>
            <p:cNvPr name="Freeform 7" id="7"/>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8" id="8"/>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62397" y="77520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4596" y="3930198"/>
            <a:ext cx="6886670" cy="2426604"/>
          </a:xfrm>
          <a:custGeom>
            <a:avLst/>
            <a:gdLst/>
            <a:ahLst/>
            <a:cxnLst/>
            <a:rect r="r" b="b" t="t" l="l"/>
            <a:pathLst>
              <a:path h="2426604" w="6886670">
                <a:moveTo>
                  <a:pt x="0" y="0"/>
                </a:moveTo>
                <a:lnTo>
                  <a:pt x="6886670" y="0"/>
                </a:lnTo>
                <a:lnTo>
                  <a:pt x="6886670" y="2426604"/>
                </a:lnTo>
                <a:lnTo>
                  <a:pt x="0" y="2426604"/>
                </a:lnTo>
                <a:lnTo>
                  <a:pt x="0" y="0"/>
                </a:lnTo>
                <a:close/>
              </a:path>
            </a:pathLst>
          </a:custGeom>
          <a:blipFill>
            <a:blip r:embed="rId2"/>
            <a:stretch>
              <a:fillRect l="0" t="-84198" r="-72445" b="0"/>
            </a:stretch>
          </a:blipFill>
        </p:spPr>
      </p:sp>
      <p:sp>
        <p:nvSpPr>
          <p:cNvPr name="Freeform 3" id="3"/>
          <p:cNvSpPr/>
          <p:nvPr/>
        </p:nvSpPr>
        <p:spPr>
          <a:xfrm flipH="false" flipV="false" rot="0">
            <a:off x="1064596" y="7568439"/>
            <a:ext cx="6958462" cy="1159253"/>
          </a:xfrm>
          <a:custGeom>
            <a:avLst/>
            <a:gdLst/>
            <a:ahLst/>
            <a:cxnLst/>
            <a:rect r="r" b="b" t="t" l="l"/>
            <a:pathLst>
              <a:path h="1159253" w="6958462">
                <a:moveTo>
                  <a:pt x="0" y="0"/>
                </a:moveTo>
                <a:lnTo>
                  <a:pt x="6958462" y="0"/>
                </a:lnTo>
                <a:lnTo>
                  <a:pt x="6958462" y="1159253"/>
                </a:lnTo>
                <a:lnTo>
                  <a:pt x="0" y="1159253"/>
                </a:lnTo>
                <a:lnTo>
                  <a:pt x="0" y="0"/>
                </a:lnTo>
                <a:close/>
              </a:path>
            </a:pathLst>
          </a:custGeom>
          <a:blipFill>
            <a:blip r:embed="rId3"/>
            <a:stretch>
              <a:fillRect l="0" t="-291013" r="-62138" b="0"/>
            </a:stretch>
          </a:blipFill>
        </p:spPr>
      </p:sp>
      <p:sp>
        <p:nvSpPr>
          <p:cNvPr name="TextBox 4" id="4"/>
          <p:cNvSpPr txBox="true"/>
          <p:nvPr/>
        </p:nvSpPr>
        <p:spPr>
          <a:xfrm rot="0">
            <a:off x="10232894" y="4757781"/>
            <a:ext cx="7026406" cy="2124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Menghitung dan menampilkan nilai  dari Mean Absolute Error (MAE), Mean Squarred Error dan Root Mean Square Error  (RMSE)</a:t>
            </a:r>
          </a:p>
        </p:txBody>
      </p:sp>
      <p:sp>
        <p:nvSpPr>
          <p:cNvPr name="TextBox 5" id="5"/>
          <p:cNvSpPr txBox="true"/>
          <p:nvPr/>
        </p:nvSpPr>
        <p:spPr>
          <a:xfrm rot="0">
            <a:off x="12956225" y="498564"/>
            <a:ext cx="484950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(Ridge Regression)</a:t>
            </a:r>
          </a:p>
        </p:txBody>
      </p:sp>
      <p:grpSp>
        <p:nvGrpSpPr>
          <p:cNvPr name="Group 6" id="6"/>
          <p:cNvGrpSpPr/>
          <p:nvPr/>
        </p:nvGrpSpPr>
        <p:grpSpPr>
          <a:xfrm rot="0">
            <a:off x="1064596" y="1725344"/>
            <a:ext cx="1856645" cy="68071"/>
            <a:chOff x="0" y="0"/>
            <a:chExt cx="488993" cy="17928"/>
          </a:xfrm>
        </p:grpSpPr>
        <p:sp>
          <p:nvSpPr>
            <p:cNvPr name="Freeform 7" id="7"/>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8" id="8"/>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64596" y="1131572"/>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2440" y="4439123"/>
            <a:ext cx="10291198" cy="3440052"/>
          </a:xfrm>
          <a:custGeom>
            <a:avLst/>
            <a:gdLst/>
            <a:ahLst/>
            <a:cxnLst/>
            <a:rect r="r" b="b" t="t" l="l"/>
            <a:pathLst>
              <a:path h="3440052" w="10291198">
                <a:moveTo>
                  <a:pt x="0" y="0"/>
                </a:moveTo>
                <a:lnTo>
                  <a:pt x="10291199" y="0"/>
                </a:lnTo>
                <a:lnTo>
                  <a:pt x="10291199" y="3440051"/>
                </a:lnTo>
                <a:lnTo>
                  <a:pt x="0" y="3440051"/>
                </a:lnTo>
                <a:lnTo>
                  <a:pt x="0" y="0"/>
                </a:lnTo>
                <a:close/>
              </a:path>
            </a:pathLst>
          </a:custGeom>
          <a:blipFill>
            <a:blip r:embed="rId2"/>
            <a:stretch>
              <a:fillRect l="0" t="0" r="0" b="0"/>
            </a:stretch>
          </a:blipFill>
        </p:spPr>
      </p:sp>
      <p:sp>
        <p:nvSpPr>
          <p:cNvPr name="TextBox 3" id="3"/>
          <p:cNvSpPr txBox="true"/>
          <p:nvPr/>
        </p:nvSpPr>
        <p:spPr>
          <a:xfrm rot="0">
            <a:off x="11342458" y="5330474"/>
            <a:ext cx="6399117" cy="15906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Menampilkan grafik perbandingan nilai kolom price antara data asli dan prediksi</a:t>
            </a:r>
          </a:p>
        </p:txBody>
      </p:sp>
      <p:sp>
        <p:nvSpPr>
          <p:cNvPr name="TextBox 4" id="4"/>
          <p:cNvSpPr txBox="true"/>
          <p:nvPr/>
        </p:nvSpPr>
        <p:spPr>
          <a:xfrm rot="0">
            <a:off x="12718649" y="522321"/>
            <a:ext cx="484950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(Ridge Regression)</a:t>
            </a:r>
          </a:p>
        </p:txBody>
      </p:sp>
      <p:grpSp>
        <p:nvGrpSpPr>
          <p:cNvPr name="Group 5" id="5"/>
          <p:cNvGrpSpPr/>
          <p:nvPr/>
        </p:nvGrpSpPr>
        <p:grpSpPr>
          <a:xfrm rot="0">
            <a:off x="1028700" y="1749102"/>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155330"/>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2640" y="3240257"/>
            <a:ext cx="5724376" cy="1584199"/>
          </a:xfrm>
          <a:custGeom>
            <a:avLst/>
            <a:gdLst/>
            <a:ahLst/>
            <a:cxnLst/>
            <a:rect r="r" b="b" t="t" l="l"/>
            <a:pathLst>
              <a:path h="1584199" w="5724376">
                <a:moveTo>
                  <a:pt x="0" y="0"/>
                </a:moveTo>
                <a:lnTo>
                  <a:pt x="5724376" y="0"/>
                </a:lnTo>
                <a:lnTo>
                  <a:pt x="5724376" y="1584199"/>
                </a:lnTo>
                <a:lnTo>
                  <a:pt x="0" y="1584199"/>
                </a:lnTo>
                <a:lnTo>
                  <a:pt x="0" y="0"/>
                </a:lnTo>
                <a:close/>
              </a:path>
            </a:pathLst>
          </a:custGeom>
          <a:blipFill>
            <a:blip r:embed="rId2"/>
            <a:stretch>
              <a:fillRect l="-3005" t="0" r="-3005" b="0"/>
            </a:stretch>
          </a:blipFill>
        </p:spPr>
      </p:sp>
      <p:sp>
        <p:nvSpPr>
          <p:cNvPr name="Freeform 3" id="3"/>
          <p:cNvSpPr/>
          <p:nvPr/>
        </p:nvSpPr>
        <p:spPr>
          <a:xfrm flipH="false" flipV="false" rot="0">
            <a:off x="1622640" y="5143500"/>
            <a:ext cx="5724376" cy="4948425"/>
          </a:xfrm>
          <a:custGeom>
            <a:avLst/>
            <a:gdLst/>
            <a:ahLst/>
            <a:cxnLst/>
            <a:rect r="r" b="b" t="t" l="l"/>
            <a:pathLst>
              <a:path h="4948425" w="5724376">
                <a:moveTo>
                  <a:pt x="0" y="0"/>
                </a:moveTo>
                <a:lnTo>
                  <a:pt x="5724376" y="0"/>
                </a:lnTo>
                <a:lnTo>
                  <a:pt x="5724376" y="4948425"/>
                </a:lnTo>
                <a:lnTo>
                  <a:pt x="0" y="4948425"/>
                </a:lnTo>
                <a:lnTo>
                  <a:pt x="0" y="0"/>
                </a:lnTo>
                <a:close/>
              </a:path>
            </a:pathLst>
          </a:custGeom>
          <a:blipFill>
            <a:blip r:embed="rId3"/>
            <a:stretch>
              <a:fillRect l="0" t="-4024" r="0" b="-10472"/>
            </a:stretch>
          </a:blipFill>
        </p:spPr>
      </p:sp>
      <p:sp>
        <p:nvSpPr>
          <p:cNvPr name="TextBox 4" id="4"/>
          <p:cNvSpPr txBox="true"/>
          <p:nvPr/>
        </p:nvSpPr>
        <p:spPr>
          <a:xfrm rot="0">
            <a:off x="8902469" y="4757781"/>
            <a:ext cx="7026406" cy="21240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Membuat dataframe baru untuk menampilkan tabel yang berisi price dari data asli dan prediksi 2 Machine Learning Model</a:t>
            </a:r>
          </a:p>
        </p:txBody>
      </p:sp>
      <p:sp>
        <p:nvSpPr>
          <p:cNvPr name="TextBox 5" id="5"/>
          <p:cNvSpPr txBox="true"/>
          <p:nvPr/>
        </p:nvSpPr>
        <p:spPr>
          <a:xfrm rot="0">
            <a:off x="12742407" y="545360"/>
            <a:ext cx="4849500" cy="189928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Evaluasi Model (Tabel Perbandingan)</a:t>
            </a:r>
          </a:p>
        </p:txBody>
      </p:sp>
      <p:grpSp>
        <p:nvGrpSpPr>
          <p:cNvPr name="Group 6" id="6"/>
          <p:cNvGrpSpPr/>
          <p:nvPr/>
        </p:nvGrpSpPr>
        <p:grpSpPr>
          <a:xfrm rot="0">
            <a:off x="1788943" y="1772141"/>
            <a:ext cx="1856645" cy="68071"/>
            <a:chOff x="0" y="0"/>
            <a:chExt cx="488993" cy="17928"/>
          </a:xfrm>
        </p:grpSpPr>
        <p:sp>
          <p:nvSpPr>
            <p:cNvPr name="Freeform 7" id="7"/>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8" id="8"/>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788943" y="1178369"/>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918728" y="5143500"/>
            <a:ext cx="7766920" cy="546201"/>
            <a:chOff x="0" y="0"/>
            <a:chExt cx="920826" cy="64756"/>
          </a:xfrm>
        </p:grpSpPr>
        <p:sp>
          <p:nvSpPr>
            <p:cNvPr name="Freeform 3" id="3"/>
            <p:cNvSpPr/>
            <p:nvPr/>
          </p:nvSpPr>
          <p:spPr>
            <a:xfrm flipH="false" flipV="false" rot="0">
              <a:off x="0" y="0"/>
              <a:ext cx="920826" cy="64756"/>
            </a:xfrm>
            <a:custGeom>
              <a:avLst/>
              <a:gdLst/>
              <a:ahLst/>
              <a:cxnLst/>
              <a:rect r="r" b="b" t="t" l="l"/>
              <a:pathLst>
                <a:path h="64756" w="920826">
                  <a:moveTo>
                    <a:pt x="0" y="0"/>
                  </a:moveTo>
                  <a:lnTo>
                    <a:pt x="920826" y="0"/>
                  </a:lnTo>
                  <a:lnTo>
                    <a:pt x="920826" y="64756"/>
                  </a:lnTo>
                  <a:lnTo>
                    <a:pt x="0" y="64756"/>
                  </a:lnTo>
                  <a:close/>
                </a:path>
              </a:pathLst>
            </a:custGeom>
            <a:solidFill>
              <a:srgbClr val="F9B314"/>
            </a:solidFill>
          </p:spPr>
        </p:sp>
        <p:sp>
          <p:nvSpPr>
            <p:cNvPr name="TextBox 4" id="4"/>
            <p:cNvSpPr txBox="true"/>
            <p:nvPr/>
          </p:nvSpPr>
          <p:spPr>
            <a:xfrm>
              <a:off x="0" y="-38100"/>
              <a:ext cx="920826"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717627" y="3481237"/>
            <a:ext cx="6169122" cy="1019239"/>
          </a:xfrm>
          <a:prstGeom prst="rect">
            <a:avLst/>
          </a:prstGeom>
        </p:spPr>
        <p:txBody>
          <a:bodyPr anchor="t" rtlCol="false" tIns="0" lIns="0" bIns="0" rIns="0">
            <a:spAutoFit/>
          </a:bodyPr>
          <a:lstStyle/>
          <a:p>
            <a:pPr algn="ctr">
              <a:lnSpc>
                <a:spcPts val="8396"/>
              </a:lnSpc>
            </a:pPr>
            <a:r>
              <a:rPr lang="en-US" sz="5997">
                <a:solidFill>
                  <a:srgbClr val="101010"/>
                </a:solidFill>
                <a:latin typeface="Montserrat Classic Bold"/>
              </a:rPr>
              <a:t>TERIMA KASIH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769303" y="4597299"/>
            <a:ext cx="6127646" cy="54620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13000" y="1368274"/>
            <a:ext cx="10883949" cy="2784670"/>
          </a:xfrm>
          <a:prstGeom prst="rect">
            <a:avLst/>
          </a:prstGeom>
        </p:spPr>
        <p:txBody>
          <a:bodyPr anchor="t" rtlCol="false" tIns="0" lIns="0" bIns="0" rIns="0">
            <a:spAutoFit/>
          </a:bodyPr>
          <a:lstStyle/>
          <a:p>
            <a:pPr algn="r">
              <a:lnSpc>
                <a:spcPts val="11196"/>
              </a:lnSpc>
            </a:pPr>
            <a:r>
              <a:rPr lang="en-US" sz="7997">
                <a:solidFill>
                  <a:srgbClr val="101010"/>
                </a:solidFill>
                <a:latin typeface="Montserrat Classic Bold"/>
              </a:rPr>
              <a:t>Rancangan Pemrosesan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3073791"/>
            <a:ext cx="5187242" cy="904198"/>
          </a:xfrm>
          <a:custGeom>
            <a:avLst/>
            <a:gdLst/>
            <a:ahLst/>
            <a:cxnLst/>
            <a:rect r="r" b="b" t="t" l="l"/>
            <a:pathLst>
              <a:path h="904198" w="5187242">
                <a:moveTo>
                  <a:pt x="0" y="0"/>
                </a:moveTo>
                <a:lnTo>
                  <a:pt x="5187242" y="0"/>
                </a:lnTo>
                <a:lnTo>
                  <a:pt x="5187242" y="904198"/>
                </a:lnTo>
                <a:lnTo>
                  <a:pt x="0" y="904198"/>
                </a:lnTo>
                <a:lnTo>
                  <a:pt x="0" y="0"/>
                </a:lnTo>
                <a:close/>
              </a:path>
            </a:pathLst>
          </a:custGeom>
          <a:blipFill>
            <a:blip r:embed="rId2"/>
            <a:stretch>
              <a:fillRect l="0" t="0" r="0" b="0"/>
            </a:stretch>
          </a:blipFill>
        </p:spPr>
      </p:sp>
      <p:sp>
        <p:nvSpPr>
          <p:cNvPr name="Freeform 9" id="9"/>
          <p:cNvSpPr/>
          <p:nvPr/>
        </p:nvSpPr>
        <p:spPr>
          <a:xfrm flipH="false" flipV="false" rot="0">
            <a:off x="10288424" y="5845835"/>
            <a:ext cx="6970876" cy="1277994"/>
          </a:xfrm>
          <a:custGeom>
            <a:avLst/>
            <a:gdLst/>
            <a:ahLst/>
            <a:cxnLst/>
            <a:rect r="r" b="b" t="t" l="l"/>
            <a:pathLst>
              <a:path h="1277994" w="6970876">
                <a:moveTo>
                  <a:pt x="0" y="0"/>
                </a:moveTo>
                <a:lnTo>
                  <a:pt x="6970876" y="0"/>
                </a:lnTo>
                <a:lnTo>
                  <a:pt x="6970876" y="1277994"/>
                </a:lnTo>
                <a:lnTo>
                  <a:pt x="0" y="1277994"/>
                </a:lnTo>
                <a:lnTo>
                  <a:pt x="0" y="0"/>
                </a:lnTo>
                <a:close/>
              </a:path>
            </a:pathLst>
          </a:custGeom>
          <a:blipFill>
            <a:blip r:embed="rId3"/>
            <a:stretch>
              <a:fillRect l="0" t="0" r="0" b="0"/>
            </a:stretch>
          </a:blipFill>
        </p:spPr>
      </p:sp>
      <p:sp>
        <p:nvSpPr>
          <p:cNvPr name="TextBox 10" id="10"/>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1" id="11"/>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
        <p:nvSpPr>
          <p:cNvPr name="TextBox 12" id="12"/>
          <p:cNvSpPr txBox="true"/>
          <p:nvPr/>
        </p:nvSpPr>
        <p:spPr>
          <a:xfrm rot="0">
            <a:off x="1028700" y="3901789"/>
            <a:ext cx="8786660" cy="1261110"/>
          </a:xfrm>
          <a:prstGeom prst="rect">
            <a:avLst/>
          </a:prstGeom>
        </p:spPr>
        <p:txBody>
          <a:bodyPr anchor="t" rtlCol="false" tIns="0" lIns="0" bIns="0" rIns="0">
            <a:spAutoFit/>
          </a:bodyPr>
          <a:lstStyle/>
          <a:p>
            <a:pPr>
              <a:lnSpc>
                <a:spcPts val="5040"/>
              </a:lnSpc>
            </a:pPr>
            <a:r>
              <a:rPr lang="en-US" sz="3600">
                <a:solidFill>
                  <a:srgbClr val="101010"/>
                </a:solidFill>
                <a:latin typeface="Montserrat Classic"/>
              </a:rPr>
              <a:t>Melakukan drop kolom ‘price’ karena tidak relevan untuk pelatihan model .</a:t>
            </a:r>
          </a:p>
        </p:txBody>
      </p:sp>
      <p:sp>
        <p:nvSpPr>
          <p:cNvPr name="TextBox 13" id="13"/>
          <p:cNvSpPr txBox="true"/>
          <p:nvPr/>
        </p:nvSpPr>
        <p:spPr>
          <a:xfrm rot="0">
            <a:off x="8472640" y="7047629"/>
            <a:ext cx="8786660" cy="1261110"/>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a:rPr>
              <a:t>melakukan pengecekan apakah ada data null, kosong, maupun NaN.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844103"/>
            <a:ext cx="10175106" cy="3165848"/>
          </a:xfrm>
          <a:custGeom>
            <a:avLst/>
            <a:gdLst/>
            <a:ahLst/>
            <a:cxnLst/>
            <a:rect r="r" b="b" t="t" l="l"/>
            <a:pathLst>
              <a:path h="3165848" w="10175106">
                <a:moveTo>
                  <a:pt x="0" y="0"/>
                </a:moveTo>
                <a:lnTo>
                  <a:pt x="10175106" y="0"/>
                </a:lnTo>
                <a:lnTo>
                  <a:pt x="10175106" y="3165848"/>
                </a:lnTo>
                <a:lnTo>
                  <a:pt x="0" y="3165848"/>
                </a:lnTo>
                <a:lnTo>
                  <a:pt x="0" y="0"/>
                </a:lnTo>
                <a:close/>
              </a:path>
            </a:pathLst>
          </a:custGeom>
          <a:blipFill>
            <a:blip r:embed="rId2"/>
            <a:stretch>
              <a:fillRect l="0" t="0" r="0" b="0"/>
            </a:stretch>
          </a:blipFill>
        </p:spPr>
      </p:sp>
      <p:sp>
        <p:nvSpPr>
          <p:cNvPr name="Freeform 9" id="9"/>
          <p:cNvSpPr/>
          <p:nvPr/>
        </p:nvSpPr>
        <p:spPr>
          <a:xfrm flipH="false" flipV="false" rot="0">
            <a:off x="12473561" y="5729362"/>
            <a:ext cx="4785739" cy="2294739"/>
          </a:xfrm>
          <a:custGeom>
            <a:avLst/>
            <a:gdLst/>
            <a:ahLst/>
            <a:cxnLst/>
            <a:rect r="r" b="b" t="t" l="l"/>
            <a:pathLst>
              <a:path h="2294739" w="4785739">
                <a:moveTo>
                  <a:pt x="0" y="0"/>
                </a:moveTo>
                <a:lnTo>
                  <a:pt x="4785739" y="0"/>
                </a:lnTo>
                <a:lnTo>
                  <a:pt x="4785739" y="2294739"/>
                </a:lnTo>
                <a:lnTo>
                  <a:pt x="0" y="2294739"/>
                </a:lnTo>
                <a:lnTo>
                  <a:pt x="0" y="0"/>
                </a:lnTo>
                <a:close/>
              </a:path>
            </a:pathLst>
          </a:custGeom>
          <a:blipFill>
            <a:blip r:embed="rId3"/>
            <a:stretch>
              <a:fillRect l="0" t="0" r="0" b="0"/>
            </a:stretch>
          </a:blipFill>
        </p:spPr>
      </p:sp>
      <p:sp>
        <p:nvSpPr>
          <p:cNvPr name="TextBox 10" id="10"/>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1" id="11"/>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
        <p:nvSpPr>
          <p:cNvPr name="TextBox 12" id="12"/>
          <p:cNvSpPr txBox="true"/>
          <p:nvPr/>
        </p:nvSpPr>
        <p:spPr>
          <a:xfrm rot="0">
            <a:off x="1028700" y="4943276"/>
            <a:ext cx="10175106" cy="10572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pengecekan data duplikat pada setiap kolom</a:t>
            </a:r>
          </a:p>
        </p:txBody>
      </p:sp>
      <p:sp>
        <p:nvSpPr>
          <p:cNvPr name="TextBox 13" id="13"/>
          <p:cNvSpPr txBox="true"/>
          <p:nvPr/>
        </p:nvSpPr>
        <p:spPr>
          <a:xfrm rot="0">
            <a:off x="7084194" y="7957426"/>
            <a:ext cx="10175106" cy="10572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perbandingan pada jenis kategori pada kolom ‘category’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2044128"/>
            <a:ext cx="16230600" cy="4622639"/>
          </a:xfrm>
          <a:custGeom>
            <a:avLst/>
            <a:gdLst/>
            <a:ahLst/>
            <a:cxnLst/>
            <a:rect r="r" b="b" t="t" l="l"/>
            <a:pathLst>
              <a:path h="4622639" w="16230600">
                <a:moveTo>
                  <a:pt x="0" y="0"/>
                </a:moveTo>
                <a:lnTo>
                  <a:pt x="16230600" y="0"/>
                </a:lnTo>
                <a:lnTo>
                  <a:pt x="16230600" y="4622639"/>
                </a:lnTo>
                <a:lnTo>
                  <a:pt x="0" y="4622639"/>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
        <p:nvSpPr>
          <p:cNvPr name="TextBox 11" id="11"/>
          <p:cNvSpPr txBox="true"/>
          <p:nvPr/>
        </p:nvSpPr>
        <p:spPr>
          <a:xfrm rot="0">
            <a:off x="3351725" y="6950494"/>
            <a:ext cx="11584549" cy="1590675"/>
          </a:xfrm>
          <a:prstGeom prst="rect">
            <a:avLst/>
          </a:prstGeom>
        </p:spPr>
        <p:txBody>
          <a:bodyPr anchor="t" rtlCol="false" tIns="0" lIns="0" bIns="0" rIns="0">
            <a:spAutoFit/>
          </a:bodyPr>
          <a:lstStyle/>
          <a:p>
            <a:pPr algn="just">
              <a:lnSpc>
                <a:spcPts val="4200"/>
              </a:lnSpc>
            </a:pPr>
            <a:r>
              <a:rPr lang="en-US" sz="3000">
                <a:solidFill>
                  <a:srgbClr val="101010"/>
                </a:solidFill>
                <a:latin typeface="Montserrat Classic"/>
              </a:rPr>
              <a:t>melakukan Train-Test Split dengan random state 50 dan test size 20%. kolom yang akan digunakan sebagai target adalah kolom ‘category’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2209728"/>
            <a:ext cx="11004308" cy="6815168"/>
          </a:xfrm>
          <a:custGeom>
            <a:avLst/>
            <a:gdLst/>
            <a:ahLst/>
            <a:cxnLst/>
            <a:rect r="r" b="b" t="t" l="l"/>
            <a:pathLst>
              <a:path h="6815168" w="11004308">
                <a:moveTo>
                  <a:pt x="0" y="0"/>
                </a:moveTo>
                <a:lnTo>
                  <a:pt x="11004308" y="0"/>
                </a:lnTo>
                <a:lnTo>
                  <a:pt x="11004308" y="6815168"/>
                </a:lnTo>
                <a:lnTo>
                  <a:pt x="0" y="6815168"/>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
        <p:nvSpPr>
          <p:cNvPr name="TextBox 11" id="11"/>
          <p:cNvSpPr txBox="true"/>
          <p:nvPr/>
        </p:nvSpPr>
        <p:spPr>
          <a:xfrm rot="0">
            <a:off x="12314770" y="7434222"/>
            <a:ext cx="4944530" cy="15906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One Hot Encoder pada fitur yang bertipe kategorik</a:t>
            </a:r>
          </a:p>
        </p:txBody>
      </p:sp>
      <p:grpSp>
        <p:nvGrpSpPr>
          <p:cNvPr name="Group 12" id="12"/>
          <p:cNvGrpSpPr/>
          <p:nvPr/>
        </p:nvGrpSpPr>
        <p:grpSpPr>
          <a:xfrm rot="0">
            <a:off x="14653355" y="1750632"/>
            <a:ext cx="2758345" cy="245871"/>
            <a:chOff x="0" y="0"/>
            <a:chExt cx="726478" cy="64756"/>
          </a:xfrm>
        </p:grpSpPr>
        <p:sp>
          <p:nvSpPr>
            <p:cNvPr name="Freeform 13" id="1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4" id="1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2467170" y="2894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44790"/>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598232"/>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823293" y="2222961"/>
            <a:ext cx="10677662" cy="3426543"/>
          </a:xfrm>
          <a:custGeom>
            <a:avLst/>
            <a:gdLst/>
            <a:ahLst/>
            <a:cxnLst/>
            <a:rect r="r" b="b" t="t" l="l"/>
            <a:pathLst>
              <a:path h="3426543" w="10677662">
                <a:moveTo>
                  <a:pt x="0" y="0"/>
                </a:moveTo>
                <a:lnTo>
                  <a:pt x="10677662" y="0"/>
                </a:lnTo>
                <a:lnTo>
                  <a:pt x="10677662" y="3426544"/>
                </a:lnTo>
                <a:lnTo>
                  <a:pt x="0" y="3426544"/>
                </a:lnTo>
                <a:lnTo>
                  <a:pt x="0" y="0"/>
                </a:lnTo>
                <a:close/>
              </a:path>
            </a:pathLst>
          </a:custGeom>
          <a:blipFill>
            <a:blip r:embed="rId2"/>
            <a:stretch>
              <a:fillRect l="0" t="0" r="0" b="0"/>
            </a:stretch>
          </a:blipFill>
        </p:spPr>
      </p:sp>
      <p:sp>
        <p:nvSpPr>
          <p:cNvPr name="TextBox 9" id="9"/>
          <p:cNvSpPr txBox="true"/>
          <p:nvPr/>
        </p:nvSpPr>
        <p:spPr>
          <a:xfrm rot="0">
            <a:off x="1028700" y="451018"/>
            <a:ext cx="3489971" cy="405765"/>
          </a:xfrm>
          <a:prstGeom prst="rect">
            <a:avLst/>
          </a:prstGeom>
        </p:spPr>
        <p:txBody>
          <a:bodyPr anchor="t" rtlCol="false" tIns="0" lIns="0" bIns="0" rIns="0">
            <a:spAutoFit/>
          </a:bodyPr>
          <a:lstStyle/>
          <a:p>
            <a:pPr>
              <a:lnSpc>
                <a:spcPts val="3359"/>
              </a:lnSpc>
            </a:pPr>
            <a:r>
              <a:rPr lang="en-US" sz="2400">
                <a:solidFill>
                  <a:srgbClr val="101010"/>
                </a:solidFill>
                <a:latin typeface="Montserrat Classic"/>
              </a:rPr>
              <a:t>Kelompok 1</a:t>
            </a:r>
          </a:p>
        </p:txBody>
      </p:sp>
      <p:sp>
        <p:nvSpPr>
          <p:cNvPr name="TextBox 10" id="10"/>
          <p:cNvSpPr txBox="true"/>
          <p:nvPr/>
        </p:nvSpPr>
        <p:spPr>
          <a:xfrm rot="0">
            <a:off x="12314770" y="137097"/>
            <a:ext cx="4944530" cy="1261110"/>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Rancangan Pemrosesan Dataset</a:t>
            </a:r>
          </a:p>
        </p:txBody>
      </p:sp>
      <p:sp>
        <p:nvSpPr>
          <p:cNvPr name="TextBox 11" id="11"/>
          <p:cNvSpPr txBox="true"/>
          <p:nvPr/>
        </p:nvSpPr>
        <p:spPr>
          <a:xfrm rot="0">
            <a:off x="3823293" y="6202495"/>
            <a:ext cx="6755431" cy="15906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Melakukan oversampling pada kolom target karena beberapa kategori tidak seimbang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DAFyWH2ZFVo</dc:identifier>
  <dcterms:modified xsi:type="dcterms:W3CDTF">2011-08-01T06:04:30Z</dcterms:modified>
  <cp:revision>1</cp:revision>
  <dc:title>laporan uts mesin</dc:title>
</cp:coreProperties>
</file>